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51" r:id="rId3"/>
    <p:sldId id="328" r:id="rId4"/>
    <p:sldId id="289" r:id="rId5"/>
    <p:sldId id="291" r:id="rId6"/>
    <p:sldId id="292" r:id="rId7"/>
    <p:sldId id="294" r:id="rId8"/>
    <p:sldId id="295" r:id="rId9"/>
    <p:sldId id="296" r:id="rId10"/>
    <p:sldId id="297" r:id="rId11"/>
    <p:sldId id="298" r:id="rId12"/>
    <p:sldId id="293" r:id="rId13"/>
    <p:sldId id="301" r:id="rId14"/>
    <p:sldId id="300" r:id="rId15"/>
    <p:sldId id="302" r:id="rId16"/>
    <p:sldId id="303" r:id="rId17"/>
    <p:sldId id="304" r:id="rId18"/>
    <p:sldId id="545" r:id="rId19"/>
    <p:sldId id="306" r:id="rId20"/>
    <p:sldId id="307" r:id="rId21"/>
    <p:sldId id="308" r:id="rId22"/>
    <p:sldId id="310" r:id="rId23"/>
    <p:sldId id="311" r:id="rId24"/>
    <p:sldId id="314" r:id="rId25"/>
    <p:sldId id="312" r:id="rId26"/>
    <p:sldId id="55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AE3624-E41D-2C7C-0BAD-FD6C404E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362" y="1823198"/>
            <a:ext cx="5594475" cy="419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For a diffusion coefficient for Xe of 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/s, what fraction of the fission gas trapped in an in-pile fuel pellet has escaped after one hour? It has an average grain size of 10 microns.</a:t>
                </a:r>
              </a:p>
              <a:p>
                <a:pPr lvl="1"/>
                <a:r>
                  <a:rPr lang="en-US" dirty="0"/>
                  <a:t>D = 8e-15 cm</a:t>
                </a:r>
                <a:r>
                  <a:rPr lang="en-US" baseline="30000" dirty="0"/>
                  <a:t>2</a:t>
                </a:r>
                <a:r>
                  <a:rPr lang="en-US" dirty="0"/>
                  <a:t>/s</a:t>
                </a:r>
              </a:p>
              <a:p>
                <a:pPr lvl="1"/>
                <a:r>
                  <a:rPr lang="en-US" dirty="0"/>
                  <a:t>a = 10e-4 cm</a:t>
                </a:r>
              </a:p>
              <a:p>
                <a:pPr lvl="1"/>
                <a:r>
                  <a:rPr lang="en-US" dirty="0"/>
                  <a:t>We have a short time (t=3600 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), so we can use: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 = 4*sqrt(8e-15*3600/(pi*(10e-4)^2)) – 3/2*8e-15*3600/(10e-4)^2 = 0.0121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D1020-178C-4B43-861B-B2D7A1904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 t="-1911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/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𝐷𝑡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E6118B-2270-43F5-C1C0-62265A0E7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970" y="3289852"/>
                <a:ext cx="773610" cy="518540"/>
              </a:xfrm>
              <a:prstGeom prst="rect">
                <a:avLst/>
              </a:prstGeom>
              <a:blipFill>
                <a:blip r:embed="rId4"/>
                <a:stretch>
                  <a:fillRect l="-3226" t="-2439" r="-6452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21688-3D66-C876-900C-D633F719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746" y="1952970"/>
            <a:ext cx="6037471" cy="45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Swelling/Dimensional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4ABE2-3140-05EC-F6BD-1D0E4BDB57DF}"/>
              </a:ext>
            </a:extLst>
          </p:cNvPr>
          <p:cNvSpPr txBox="1"/>
          <p:nvPr/>
        </p:nvSpPr>
        <p:spPr>
          <a:xfrm>
            <a:off x="609600" y="1984634"/>
            <a:ext cx="576059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Thermal expansion: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increasing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Densification: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Decrease in volume, increase in density, caused by shrinking of porosity left after sintering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Swelling: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volume, decrease in density, caused by fission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Irradiation Creep: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Change in shape, constant density, occurs with applied stress less than </a:t>
            </a:r>
            <a:r>
              <a:rPr lang="en-US" sz="2000" dirty="0" err="1">
                <a:latin typeface="Symbol" pitchFamily="2" charset="2"/>
                <a:cs typeface="Arial" panose="020B0604020202020204" pitchFamily="34" charset="0"/>
              </a:rPr>
              <a:t>s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383E-08A8-C168-30AC-6B55C69C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09" y="1862308"/>
            <a:ext cx="5760591" cy="37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1A8F-9E1E-17C8-D78E-36FB8C07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6B43-CE0E-742C-F2EE-13D5196DF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Gone to TMS next week</a:t>
            </a:r>
          </a:p>
          <a:p>
            <a:r>
              <a:rPr lang="en-US" dirty="0"/>
              <a:t>Lectures will be recorded and posted on Panopto</a:t>
            </a:r>
          </a:p>
          <a:p>
            <a:r>
              <a:rPr lang="en-US" dirty="0"/>
              <a:t>This means no office hours next week either</a:t>
            </a:r>
          </a:p>
          <a:p>
            <a:r>
              <a:rPr lang="en-US" dirty="0"/>
              <a:t>Reach out on slack for questions! </a:t>
            </a:r>
          </a:p>
          <a:p>
            <a:r>
              <a:rPr lang="en-US" dirty="0"/>
              <a:t>Can maybe squeeze in a zoom call or two if it is really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BFFEB-BD07-9BF8-5C1B-CA43C34E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99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50429" cy="3764056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39" y="5708651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z="2000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n-US" sz="2000" dirty="0">
                <a:latin typeface="Symbol" pitchFamily="2" charset="2"/>
              </a:rPr>
              <a:t>b</a:t>
            </a:r>
            <a:r>
              <a:rPr lang="en-US" sz="2000" dirty="0"/>
              <a:t> – Burnup (in FIMA)</a:t>
            </a:r>
          </a:p>
          <a:p>
            <a:pPr lvl="1"/>
            <a:r>
              <a:rPr lang="en-US" sz="2000" dirty="0" err="1"/>
              <a:t>ρ</a:t>
            </a:r>
            <a:r>
              <a:rPr lang="en-US" sz="2000" dirty="0"/>
              <a:t> – Initial UO</a:t>
            </a:r>
            <a:r>
              <a:rPr lang="en-US" sz="2000" baseline="-25000" dirty="0"/>
              <a:t>2</a:t>
            </a:r>
            <a:r>
              <a:rPr lang="en-US" sz="2000" dirty="0"/>
              <a:t> density (g/cm</a:t>
            </a:r>
            <a:r>
              <a:rPr lang="en-US" sz="2000" baseline="30000" dirty="0"/>
              <a:t>3</a:t>
            </a:r>
            <a:r>
              <a:rPr lang="en-US" sz="2000" dirty="0"/>
              <a:t>)</a:t>
            </a:r>
          </a:p>
          <a:p>
            <a:r>
              <a:rPr lang="en-US" sz="2000" dirty="0"/>
              <a:t>Includes contributions from soluble oxides, insoluble oxides, and metallic 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856" y="4603343"/>
            <a:ext cx="22225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6AD28-ACD4-4B26-007C-461F235D4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813" y="2160495"/>
            <a:ext cx="5135587" cy="385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659085"/>
          </a:xfrm>
        </p:spPr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8739"/>
            <a:ext cx="6239435" cy="4287426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rate,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Empirical relationships dependent upon burnup and temperature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 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62" y="6026059"/>
            <a:ext cx="60706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461FE-703D-969F-5E28-63A15F5D4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718" y="1526624"/>
            <a:ext cx="3463235" cy="2597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6F1572-FE19-DD27-D90F-14BA86F4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718" y="4194312"/>
            <a:ext cx="3463235" cy="259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025B9-7544-2E49-29FF-7F4BC8CB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88" y="2309741"/>
            <a:ext cx="4707468" cy="3530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48012-0AFC-F734-C395-812BE42C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9742"/>
            <a:ext cx="4381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T(fuel)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7459-1E23-5C44-DDA1-1A82E595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47D3-B3AB-3DB8-6DCE-1D7AFCC89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979FA-E247-AE49-52BB-6698EE1F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8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Five families of fission products, which change the fuel behavior</a:t>
            </a:r>
          </a:p>
          <a:p>
            <a:pPr lvl="1"/>
            <a:r>
              <a:rPr lang="en-US" sz="2200" dirty="0"/>
              <a:t>soluble oxides, insoluble oxides, noble metals, volatiles, noble gases</a:t>
            </a:r>
          </a:p>
          <a:p>
            <a:r>
              <a:rPr lang="en-US" sz="22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 dirty="0"/>
              <a:t>Gas transport through interconnected bubbles to free surfaces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sz="2100" dirty="0"/>
              <a:t>Fuel is irradiated at low temperature; Fuel is then placed into a furnace and heated; 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sz="2100" dirty="0"/>
              <a:t>Gas release is measured during reactor operation; It is much more difficult than post-irradiation annealing; Total amount released is measured by puncturing cladding after irradiation; 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ideally,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15887</TotalTime>
  <Words>1661</Words>
  <Application>Microsoft Macintosh PowerPoint</Application>
  <PresentationFormat>Widescreen</PresentationFormat>
  <Paragraphs>223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ＭＳ Ｐゴシック</vt:lpstr>
      <vt:lpstr>Arial</vt:lpstr>
      <vt:lpstr>Arial Narrow</vt:lpstr>
      <vt:lpstr>Calibri</vt:lpstr>
      <vt:lpstr>Cambria Math</vt:lpstr>
      <vt:lpstr>Symbol</vt:lpstr>
      <vt:lpstr>Times New Roman</vt:lpstr>
      <vt:lpstr>NCStateU-horizontal-left-logo</vt:lpstr>
      <vt:lpstr>Nuclear Fuel Performance</vt:lpstr>
      <vt:lpstr>Housekeeping</vt:lpstr>
      <vt:lpstr>Last time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  <vt:lpstr>Modeling in-pile release</vt:lpstr>
      <vt:lpstr>Example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Fuel Swelling/Dimensional Change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The overall swelling behavior depends on temperature</vt:lpstr>
      <vt:lpstr>Total change in volume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Beeler</cp:lastModifiedBy>
  <cp:revision>102</cp:revision>
  <dcterms:created xsi:type="dcterms:W3CDTF">2020-02-19T20:03:05Z</dcterms:created>
  <dcterms:modified xsi:type="dcterms:W3CDTF">2025-03-25T20:37:17Z</dcterms:modified>
</cp:coreProperties>
</file>